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8" r:id="rId4"/>
    <p:sldId id="267" r:id="rId5"/>
    <p:sldId id="257" r:id="rId6"/>
    <p:sldId id="270" r:id="rId7"/>
    <p:sldId id="258" r:id="rId8"/>
    <p:sldId id="259" r:id="rId9"/>
    <p:sldId id="266" r:id="rId10"/>
    <p:sldId id="260" r:id="rId11"/>
    <p:sldId id="261" r:id="rId12"/>
    <p:sldId id="262" r:id="rId13"/>
    <p:sldId id="263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4FBCF-DD61-6124-FFA4-499ACB184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A52CB6-F8BA-1CF0-2E3F-7DFD3858C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63B6E-81AB-1BF9-5381-7881A887E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9779-22DF-438B-AB6B-D05E0E4E23D1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12936-670F-B07D-5245-FD9E3A068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697C2-767F-E89B-B7BE-4DB1EA35E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179B-65C2-4E34-817D-C7C9F0944B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3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0F62C-7233-5676-8ED4-C87B0B96F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C09547-8879-A44C-936C-57DA85ED6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9BE02-5307-33BA-EB32-342BB721C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9779-22DF-438B-AB6B-D05E0E4E23D1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5E587-EFBF-DDBB-B4C6-36B07690F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A7DEE-BDC1-E70B-0615-48D4E0532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179B-65C2-4E34-817D-C7C9F0944B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30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334FA-3387-9D77-83B2-D9C900CBDA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BDBE63-DEBA-A224-4943-F36BFD1B4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B6A19-2DCC-3ACF-E94D-C934A1614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9779-22DF-438B-AB6B-D05E0E4E23D1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04661-18F5-6712-8B58-E1F171FD2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5C03D-ECBA-5FC9-52CE-07BB1AC2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179B-65C2-4E34-817D-C7C9F0944B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84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DCF08-63BF-393C-6AFB-4E5350FDB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6D5BC-9AD3-E58F-68D8-EE4EFBB21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72A74-337E-AF80-608D-C0585E047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9779-22DF-438B-AB6B-D05E0E4E23D1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56627-0033-DB3F-4834-D3FC3A3EC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CC476-75E4-8EAF-AAAF-0BA707D6A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179B-65C2-4E34-817D-C7C9F0944B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8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CF2BD-5A93-AA28-F382-81BA82F97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20238-3948-A931-ECB8-0632E7F91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696AC-DB49-5338-AF69-17F1AB82D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9779-22DF-438B-AB6B-D05E0E4E23D1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FE1B3-8E99-1B0A-641B-448E1F120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0A121-01C1-EB2A-3484-CDB0F2B08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179B-65C2-4E34-817D-C7C9F0944B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909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2BE6A-B720-AB3A-D7B6-68C7BB8BB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37818-6C76-CF56-61D0-3A46551DE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592164-8D59-AEAD-FEC7-D183172EA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19A4D9-A4FB-A3A6-DCA9-FDA3F942A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9779-22DF-438B-AB6B-D05E0E4E23D1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6B58E-FCC1-8CD3-A23B-0DE4D5F61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78C63-955F-5604-9655-E35162F05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179B-65C2-4E34-817D-C7C9F0944B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75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D8361-62DF-DA01-79F3-FD71881D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86E70-459F-3AB1-E66D-6322D340A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B9888-4AD8-B176-A8B2-348B2AF85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B88091-E93F-F592-5ED6-375616A061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9A9882-BDB0-B0B1-55F9-0B08FB3A14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FB4F63-93AB-A36A-88C0-5FF09C043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9779-22DF-438B-AB6B-D05E0E4E23D1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1ABC0F-178A-859F-439E-EEA1603AE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484195-6DB4-05AB-83F4-897B45CF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179B-65C2-4E34-817D-C7C9F0944B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56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3C933-C7F6-868D-B681-0A9CDD667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FBD9B-3386-7207-1C1E-28DB5606E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9779-22DF-438B-AB6B-D05E0E4E23D1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58949C-AE40-94D6-614B-CA7E9E11F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E7197A-612B-D608-2472-B91C40EE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179B-65C2-4E34-817D-C7C9F0944B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66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95957A-A4E6-943F-C21C-862823221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9779-22DF-438B-AB6B-D05E0E4E23D1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43C9F-298C-9028-CED2-CEEE22546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91A77-C7D6-7806-548B-E4552A90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179B-65C2-4E34-817D-C7C9F0944B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12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4A876-8A32-4F81-0E5A-433AE4AFE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A22FD-B7A6-517B-C321-7EEC6AC79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21050-6984-58A3-CBF7-5102C7DD2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F7079-A66C-9F98-4D52-15DEC323E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9779-22DF-438B-AB6B-D05E0E4E23D1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05EBD-6A4E-290C-0036-48F2C2284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6A4BB-C3A0-8B61-B185-523F2617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179B-65C2-4E34-817D-C7C9F0944B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95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10612-D6D7-6627-5D8D-4E1D4CFE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F9BAF3-9299-1793-B5DC-B554E12BF6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C4C4C-2084-2E35-7842-A56E0683F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0F4EC-DA29-4560-46B9-868B8019F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9779-22DF-438B-AB6B-D05E0E4E23D1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19BA7-A6CF-FAB1-2412-FC29DA6EC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8BE87-6F05-120C-BECD-468E32A67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179B-65C2-4E34-817D-C7C9F0944B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2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D23284-E7A5-6E2C-0EB7-36A9D74C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57171-B31F-4E16-3F87-6ED42655F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121AB-1C94-E3E8-197B-C6F3270D1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509779-22DF-438B-AB6B-D05E0E4E23D1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56816-4A1D-0DFC-6F9D-2DBAB7B92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D7421-A0A5-7961-CD0D-058111963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F4179B-65C2-4E34-817D-C7C9F0944B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28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DB20D-DCD8-21DB-BA64-7203975C1C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Slug Testing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2CC6DA-B7B7-7589-B939-569954BA87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CNYAPG Geology Field Days</a:t>
            </a:r>
          </a:p>
          <a:p>
            <a:r>
              <a:rPr lang="en-US" dirty="0"/>
              <a:t> April 26, 2024</a:t>
            </a:r>
          </a:p>
          <a:p>
            <a:r>
              <a:rPr lang="en-US" dirty="0"/>
              <a:t>Presented by: </a:t>
            </a:r>
          </a:p>
          <a:p>
            <a:r>
              <a:rPr lang="en-US" dirty="0"/>
              <a:t>Yuri Veliz</a:t>
            </a:r>
          </a:p>
          <a:p>
            <a:r>
              <a:rPr lang="en-US" dirty="0"/>
              <a:t>Gerry Gould</a:t>
            </a:r>
          </a:p>
        </p:txBody>
      </p:sp>
    </p:spTree>
    <p:extLst>
      <p:ext uri="{BB962C8B-B14F-4D97-AF65-F5344CB8AC3E}">
        <p14:creationId xmlns:p14="http://schemas.microsoft.com/office/powerpoint/2010/main" val="3144723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ED8777EF-BFD8-EDD0-6758-C3531EC27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1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CB495A-3875-4660-1A03-8FEF437E9150}"/>
              </a:ext>
            </a:extLst>
          </p:cNvPr>
          <p:cNvSpPr txBox="1"/>
          <p:nvPr/>
        </p:nvSpPr>
        <p:spPr>
          <a:xfrm>
            <a:off x="9155084" y="2905945"/>
            <a:ext cx="2317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Slug ready to be lowered into water for falling head test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6FE1F8E-B378-E31C-CF0C-FE27709464CE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6448460" y="3367610"/>
            <a:ext cx="2706624" cy="791063"/>
          </a:xfrm>
          <a:prstGeom prst="straightConnector1">
            <a:avLst/>
          </a:prstGeom>
          <a:ln w="1206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184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B254890-DFA8-209D-66C7-106209A8F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1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1E89E5-48DB-42F7-B3F3-CF0414424356}"/>
              </a:ext>
            </a:extLst>
          </p:cNvPr>
          <p:cNvSpPr txBox="1"/>
          <p:nvPr/>
        </p:nvSpPr>
        <p:spPr>
          <a:xfrm>
            <a:off x="9024062" y="2110284"/>
            <a:ext cx="2193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Slug removed for rising head test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64061BA-744C-587E-B9D4-DB2F91AE78CA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6317437" y="2433450"/>
            <a:ext cx="2706625" cy="929562"/>
          </a:xfrm>
          <a:prstGeom prst="straightConnector1">
            <a:avLst/>
          </a:prstGeom>
          <a:ln w="1206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259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5468062-B798-4F89-AA12-1E674B5CC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0" y="0"/>
            <a:ext cx="1107643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4B4528-291C-88F5-506D-5917F3951384}"/>
              </a:ext>
            </a:extLst>
          </p:cNvPr>
          <p:cNvSpPr txBox="1"/>
          <p:nvPr/>
        </p:nvSpPr>
        <p:spPr>
          <a:xfrm>
            <a:off x="7629236" y="2078242"/>
            <a:ext cx="32154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Falling Head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7CBA2E5-CC19-F7E4-043B-5071AA030B93}"/>
              </a:ext>
            </a:extLst>
          </p:cNvPr>
          <p:cNvCxnSpPr>
            <a:cxnSpLocks/>
          </p:cNvCxnSpPr>
          <p:nvPr/>
        </p:nvCxnSpPr>
        <p:spPr>
          <a:xfrm flipH="1">
            <a:off x="5144655" y="2733964"/>
            <a:ext cx="2484581" cy="1080654"/>
          </a:xfrm>
          <a:prstGeom prst="straightConnector1">
            <a:avLst/>
          </a:prstGeom>
          <a:ln w="1936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F29D25-990C-6FF0-4714-89AAB9F4BCD9}"/>
              </a:ext>
            </a:extLst>
          </p:cNvPr>
          <p:cNvSpPr txBox="1"/>
          <p:nvPr/>
        </p:nvSpPr>
        <p:spPr>
          <a:xfrm>
            <a:off x="5246255" y="5615709"/>
            <a:ext cx="1438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Temperature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9BF21A7-23DB-0686-3D80-24375776FB13}"/>
              </a:ext>
            </a:extLst>
          </p:cNvPr>
          <p:cNvCxnSpPr/>
          <p:nvPr/>
        </p:nvCxnSpPr>
        <p:spPr>
          <a:xfrm flipV="1">
            <a:off x="6705600" y="5006109"/>
            <a:ext cx="997527" cy="7758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2A89A1D-31D3-24A5-3273-18545EA7BA83}"/>
              </a:ext>
            </a:extLst>
          </p:cNvPr>
          <p:cNvCxnSpPr/>
          <p:nvPr/>
        </p:nvCxnSpPr>
        <p:spPr>
          <a:xfrm flipH="1" flipV="1">
            <a:off x="4765964" y="5255491"/>
            <a:ext cx="480291" cy="5448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120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8C40030-619E-8E26-73E2-6DA3CA6D5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37" y="0"/>
            <a:ext cx="108217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BE642E-E3BC-8F44-3C20-1D48998F0011}"/>
              </a:ext>
            </a:extLst>
          </p:cNvPr>
          <p:cNvSpPr txBox="1"/>
          <p:nvPr/>
        </p:nvSpPr>
        <p:spPr>
          <a:xfrm>
            <a:off x="7509164" y="3916279"/>
            <a:ext cx="30812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Rising Head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022BBD6-7285-6B61-A6DD-17CF59447EF1}"/>
              </a:ext>
            </a:extLst>
          </p:cNvPr>
          <p:cNvCxnSpPr>
            <a:cxnSpLocks/>
          </p:cNvCxnSpPr>
          <p:nvPr/>
        </p:nvCxnSpPr>
        <p:spPr>
          <a:xfrm flipH="1" flipV="1">
            <a:off x="5172364" y="3713018"/>
            <a:ext cx="2336800" cy="587981"/>
          </a:xfrm>
          <a:prstGeom prst="straightConnector1">
            <a:avLst/>
          </a:prstGeom>
          <a:ln w="1936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42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25A257-6083-0405-4C5D-A3794701DABB}"/>
              </a:ext>
            </a:extLst>
          </p:cNvPr>
          <p:cNvSpPr txBox="1"/>
          <p:nvPr/>
        </p:nvSpPr>
        <p:spPr>
          <a:xfrm>
            <a:off x="5184648" y="2659559"/>
            <a:ext cx="11256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646085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aterra Well Slug for aquifer characterization - Waterra Pumps Limited">
            <a:extLst>
              <a:ext uri="{FF2B5EF4-FFF2-40B4-BE49-F238E27FC236}">
                <a16:creationId xmlns:a16="http://schemas.microsoft.com/office/drawing/2014/main" id="{5EF91413-E195-16F8-D4CB-CA211A0BC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128588"/>
            <a:ext cx="5305425" cy="660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EECF49-2815-6866-9341-8582BE8B1F85}"/>
              </a:ext>
            </a:extLst>
          </p:cNvPr>
          <p:cNvSpPr txBox="1"/>
          <p:nvPr/>
        </p:nvSpPr>
        <p:spPr>
          <a:xfrm>
            <a:off x="658368" y="2057400"/>
            <a:ext cx="1424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Falling Head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48BA20-184D-34BC-8E5A-E2D153DF2815}"/>
              </a:ext>
            </a:extLst>
          </p:cNvPr>
          <p:cNvSpPr txBox="1"/>
          <p:nvPr/>
        </p:nvSpPr>
        <p:spPr>
          <a:xfrm>
            <a:off x="9397375" y="1688068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Rising Head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683FCFE-AFEE-BED3-2E21-4A2B84C3E27F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082540" y="2242066"/>
            <a:ext cx="3120396" cy="6474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B651326-4EA8-5B7F-E540-B3AA4381ED1B}"/>
              </a:ext>
            </a:extLst>
          </p:cNvPr>
          <p:cNvCxnSpPr>
            <a:cxnSpLocks/>
          </p:cNvCxnSpPr>
          <p:nvPr/>
        </p:nvCxnSpPr>
        <p:spPr>
          <a:xfrm flipH="1">
            <a:off x="7982712" y="1867162"/>
            <a:ext cx="1414663" cy="24945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817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3E4930-0EC0-84F1-4494-FAF6836037FD}"/>
              </a:ext>
            </a:extLst>
          </p:cNvPr>
          <p:cNvSpPr txBox="1"/>
          <p:nvPr/>
        </p:nvSpPr>
        <p:spPr>
          <a:xfrm>
            <a:off x="576072" y="242458"/>
            <a:ext cx="11818364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Slug Test Procedure – Falling Head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Open well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Measure depth to water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Measure depth to bottom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Record well specifications on Slug test data sheet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Install pressure transducer sufficiently below top of water column to avoid interference with slug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Connect to PC and allow water to equilibrate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Program measurement frequency using software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/>
              <a:t>logarithmic scale – frequent measurements at start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/>
              <a:t>Fewer measurements as time passes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Lower slug to just above water surface (raise slug for rising head test)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Start recording measurements on software – record a few readings before submerging the slug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Submerge the slug and tie off so it won’t drop any deeper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Continue recording data until water level has returned to pre-slug depth – watch the real-time display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Record water level with water level indicator to confirm that the transducer hasn’t accidentally moved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Hand record a few data point on the data sheet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Stop computer data recording. Save data file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Re-set measurement frequency and repeat </a:t>
            </a:r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756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4C503723-C034-92E8-9ED5-368B5A905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513" y="0"/>
            <a:ext cx="531897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D290CC-E39D-3EC3-6BA9-C554E84464A8}"/>
              </a:ext>
            </a:extLst>
          </p:cNvPr>
          <p:cNvSpPr txBox="1"/>
          <p:nvPr/>
        </p:nvSpPr>
        <p:spPr>
          <a:xfrm>
            <a:off x="8903855" y="960582"/>
            <a:ext cx="2623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Slug test field data sheet</a:t>
            </a:r>
          </a:p>
        </p:txBody>
      </p:sp>
    </p:spTree>
    <p:extLst>
      <p:ext uri="{BB962C8B-B14F-4D97-AF65-F5344CB8AC3E}">
        <p14:creationId xmlns:p14="http://schemas.microsoft.com/office/powerpoint/2010/main" val="3250715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A92AB46-E6A6-9A4C-AA92-E6E445DB9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337" y="9606"/>
            <a:ext cx="5141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94E27-D663-FF25-16C7-5B62D21D54BD}"/>
              </a:ext>
            </a:extLst>
          </p:cNvPr>
          <p:cNvSpPr txBox="1"/>
          <p:nvPr/>
        </p:nvSpPr>
        <p:spPr>
          <a:xfrm>
            <a:off x="8293241" y="1157022"/>
            <a:ext cx="3563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4” diameter PVC monitoring well</a:t>
            </a:r>
          </a:p>
          <a:p>
            <a:r>
              <a:rPr lang="en-US" dirty="0"/>
              <a:t>Water surface is visible inside well</a:t>
            </a:r>
          </a:p>
        </p:txBody>
      </p:sp>
    </p:spTree>
    <p:extLst>
      <p:ext uri="{BB962C8B-B14F-4D97-AF65-F5344CB8AC3E}">
        <p14:creationId xmlns:p14="http://schemas.microsoft.com/office/powerpoint/2010/main" val="559637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0538E22-F67C-1513-7C93-E48A761B0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97545D-0D49-FBEE-B1D7-89D7470F99FF}"/>
              </a:ext>
            </a:extLst>
          </p:cNvPr>
          <p:cNvSpPr txBox="1"/>
          <p:nvPr/>
        </p:nvSpPr>
        <p:spPr>
          <a:xfrm>
            <a:off x="7541443" y="1329179"/>
            <a:ext cx="279033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Water level indicator used to determine depth to groundwater</a:t>
            </a:r>
          </a:p>
        </p:txBody>
      </p:sp>
    </p:spTree>
    <p:extLst>
      <p:ext uri="{BB962C8B-B14F-4D97-AF65-F5344CB8AC3E}">
        <p14:creationId xmlns:p14="http://schemas.microsoft.com/office/powerpoint/2010/main" val="825779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D6F61FA-10F1-C36B-E75F-06B5B7B83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1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208AB9-A2C9-1338-21D6-A41EE0F94A63}"/>
              </a:ext>
            </a:extLst>
          </p:cNvPr>
          <p:cNvSpPr txBox="1"/>
          <p:nvPr/>
        </p:nvSpPr>
        <p:spPr>
          <a:xfrm>
            <a:off x="8961120" y="2103120"/>
            <a:ext cx="2217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Pressure Transducer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4B774E0-C9E1-4FC5-ADFF-ADF607B00707}"/>
              </a:ext>
            </a:extLst>
          </p:cNvPr>
          <p:cNvCxnSpPr>
            <a:stCxn id="2" idx="1"/>
          </p:cNvCxnSpPr>
          <p:nvPr/>
        </p:nvCxnSpPr>
        <p:spPr>
          <a:xfrm flipH="1">
            <a:off x="6254496" y="2287786"/>
            <a:ext cx="2706624" cy="1068062"/>
          </a:xfrm>
          <a:prstGeom prst="straightConnector1">
            <a:avLst/>
          </a:prstGeom>
          <a:ln w="1206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143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80A6B59-FC0F-8D8C-FF97-04D4A2DB69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880F769E-913D-4EFD-C737-1075C5C369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1563255"/>
            <a:ext cx="2170545" cy="21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A155E613-C404-F7C7-D214-1F5FC4A68D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7A2B4FF0-7C80-4488-919D-D0F8DBCA7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1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7C818D-DA62-DAC1-D04E-4B663C482431}"/>
              </a:ext>
            </a:extLst>
          </p:cNvPr>
          <p:cNvSpPr txBox="1"/>
          <p:nvPr/>
        </p:nvSpPr>
        <p:spPr>
          <a:xfrm>
            <a:off x="9210502" y="2176272"/>
            <a:ext cx="2648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Slug being lowered to just above water surface to minimize splashing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DA51638-FFDE-FFB1-6CFA-B47A594E00A0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6503878" y="2637937"/>
            <a:ext cx="2706624" cy="791063"/>
          </a:xfrm>
          <a:prstGeom prst="straightConnector1">
            <a:avLst/>
          </a:prstGeom>
          <a:ln w="1206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733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47807DE-6BCA-2E1C-AFF9-C9F42A430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0"/>
            <a:ext cx="9140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6F5822-5FCE-C5D5-40D9-43EB59459C05}"/>
              </a:ext>
            </a:extLst>
          </p:cNvPr>
          <p:cNvSpPr txBox="1"/>
          <p:nvPr/>
        </p:nvSpPr>
        <p:spPr>
          <a:xfrm>
            <a:off x="8525164" y="1055801"/>
            <a:ext cx="2031999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Laptop PC running data logging software  - showing real time measurements</a:t>
            </a:r>
          </a:p>
        </p:txBody>
      </p:sp>
    </p:spTree>
    <p:extLst>
      <p:ext uri="{BB962C8B-B14F-4D97-AF65-F5344CB8AC3E}">
        <p14:creationId xmlns:p14="http://schemas.microsoft.com/office/powerpoint/2010/main" val="3008237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253</Words>
  <Application>Microsoft Office PowerPoint</Application>
  <PresentationFormat>Widescreen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Slug Testing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Slug Testing</dc:title>
  <dc:creator>Gerry Gould</dc:creator>
  <cp:lastModifiedBy>Gerry Gould</cp:lastModifiedBy>
  <cp:revision>4</cp:revision>
  <dcterms:created xsi:type="dcterms:W3CDTF">2024-04-24T00:17:49Z</dcterms:created>
  <dcterms:modified xsi:type="dcterms:W3CDTF">2024-04-25T22:21:43Z</dcterms:modified>
</cp:coreProperties>
</file>